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7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65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65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65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65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65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65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65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65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65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73" d="100"/>
          <a:sy n="73" d="100"/>
        </p:scale>
        <p:origin x="123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958" y="-96"/>
      </p:cViewPr>
      <p:guideLst>
        <p:guide orient="horz" pos="3107"/>
        <p:guide pos="212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charset="0"/>
              </a:defRPr>
            </a:lvl1pPr>
          </a:lstStyle>
          <a:p>
            <a:pPr>
              <a:defRPr/>
            </a:pPr>
            <a:fld id="{92B4FE8F-0EF3-454C-978B-1E3B951672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67698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charset="0"/>
              </a:defRPr>
            </a:lvl1pPr>
          </a:lstStyle>
          <a:p>
            <a:pPr>
              <a:defRPr/>
            </a:pPr>
            <a:fld id="{BE31F0E4-BAD1-410E-80BD-A9A4A2600E9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31796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36600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3347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587500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41525" indent="-2254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4987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559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131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70325" indent="-2254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1476C438-5FAA-4E94-8696-E221C14D2491}" type="slidenum">
              <a:rPr lang="en-US" altLang="ja-JP" smtClean="0"/>
              <a:pPr>
                <a:spcBef>
                  <a:spcPct val="0"/>
                </a:spcBef>
              </a:pPr>
              <a:t>1</a:t>
            </a:fld>
            <a:endParaRPr lang="en-US" altLang="ja-JP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980692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8563D6-30D8-43B8-88B4-139005DF066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1541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75C35-E092-4E28-9221-844704C6DF2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0092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75C35-E092-4E28-9221-844704C6DF2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50893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B1965B-5D57-4EB4-B179-90D37EEE209A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97919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7ECE7E-58BF-4846-B6FB-B19A244F705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8176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906547-7DBB-4B36-86D7-DC2E685FB44B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15728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8181BC-9FFF-4A24-A157-7F853577D3E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280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8DD72D-148B-4B4E-A0A8-6C4C12E8B529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86074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AC949F-AECB-4292-9795-FB301FD5A2F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4176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75C35-E092-4E28-9221-844704C6DF2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7437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4576EF-7771-405F-830D-D4906BE1809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45694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8A75C35-E092-4E28-9221-844704C6DF2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8483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7038" y="2347913"/>
            <a:ext cx="8631237" cy="4379912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1800" b="1" dirty="0">
                <a:latin typeface="Arial" charset="0"/>
                <a:ea typeface="ＭＳ Ｐゴシック" pitchFamily="50" charset="-128"/>
              </a:rPr>
              <a:t>Companies, etc. in a relation of conflict of interest requiring disclosure in relation to the presentation:</a:t>
            </a:r>
            <a:endParaRPr lang="en-US" altLang="ja-JP" sz="1000" b="1" dirty="0">
              <a:latin typeface="Arial" charset="0"/>
              <a:ea typeface="ＭＳ Ｐゴシック" pitchFamily="50" charset="-128"/>
            </a:endParaRPr>
          </a:p>
          <a:p>
            <a:pPr marL="400050" lvl="1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1600" b="1" dirty="0">
                <a:latin typeface="Arial" charset="0"/>
                <a:ea typeface="ＭＳ Ｐゴシック" pitchFamily="50" charset="-128"/>
              </a:rPr>
              <a:t>1. Advisor:				PPP Pharmaceutical Industries	</a:t>
            </a:r>
          </a:p>
          <a:p>
            <a:pPr marL="400050" lvl="1" indent="0" eaLnBrk="1" hangingPunct="1">
              <a:lnSpc>
                <a:spcPct val="50000"/>
              </a:lnSpc>
              <a:buFontTx/>
              <a:buNone/>
              <a:defRPr/>
            </a:pPr>
            <a:r>
              <a:rPr lang="en-US" altLang="ja-JP" sz="1600" b="1" dirty="0">
                <a:latin typeface="Arial" charset="0"/>
                <a:ea typeface="ＭＳ Ｐゴシック" pitchFamily="50" charset="-128"/>
              </a:rPr>
              <a:t>					  </a:t>
            </a:r>
            <a:r>
              <a:rPr lang="en-US" altLang="ja-JP" sz="1050" b="1" dirty="0">
                <a:latin typeface="Arial" charset="0"/>
                <a:ea typeface="ＭＳ Ｐゴシック" pitchFamily="50" charset="-128"/>
              </a:rPr>
              <a:t>(*Indicate "None" if not applicable.)</a:t>
            </a:r>
          </a:p>
          <a:p>
            <a:pPr marL="400050" lvl="1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1600" b="1" dirty="0">
                <a:latin typeface="Arial" charset="0"/>
                <a:ea typeface="ＭＳ Ｐゴシック" pitchFamily="50" charset="-128"/>
              </a:rPr>
              <a:t>2. Stock ownership/capital gain:		QQQ Pharmaceuticals	</a:t>
            </a:r>
          </a:p>
          <a:p>
            <a:pPr marL="400050" lvl="1" indent="0" eaLnBrk="1" hangingPunct="1">
              <a:lnSpc>
                <a:spcPct val="50000"/>
              </a:lnSpc>
              <a:buFontTx/>
              <a:buNone/>
              <a:defRPr/>
            </a:pPr>
            <a:r>
              <a:rPr lang="en-US" altLang="ja-JP" sz="1600" b="1" dirty="0">
                <a:latin typeface="Arial" charset="0"/>
                <a:ea typeface="ＭＳ Ｐゴシック" pitchFamily="50" charset="-128"/>
              </a:rPr>
              <a:t>					  </a:t>
            </a:r>
            <a:r>
              <a:rPr lang="en-US" altLang="ja-JP" sz="1000" b="1" dirty="0">
                <a:latin typeface="Arial" charset="0"/>
                <a:ea typeface="ＭＳ Ｐゴシック" pitchFamily="50" charset="-128"/>
              </a:rPr>
              <a:t>(*Indicate "None" if not applicable.)</a:t>
            </a:r>
          </a:p>
          <a:p>
            <a:pPr marL="400050" lvl="1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1600" b="1" dirty="0">
                <a:latin typeface="Arial" charset="0"/>
                <a:ea typeface="ＭＳ Ｐゴシック" pitchFamily="50" charset="-128"/>
              </a:rPr>
              <a:t>3. Patent royalties:			RRR Pharmaceutical Industries	</a:t>
            </a:r>
          </a:p>
          <a:p>
            <a:pPr marL="400050" lvl="1" indent="0" eaLnBrk="1" hangingPunct="1">
              <a:lnSpc>
                <a:spcPct val="50000"/>
              </a:lnSpc>
              <a:buFontTx/>
              <a:buNone/>
              <a:defRPr/>
            </a:pPr>
            <a:r>
              <a:rPr lang="en-US" altLang="ja-JP" sz="1600" b="1" dirty="0">
                <a:latin typeface="Arial" charset="0"/>
                <a:ea typeface="ＭＳ Ｐゴシック" pitchFamily="50" charset="-128"/>
              </a:rPr>
              <a:t>					  </a:t>
            </a:r>
            <a:r>
              <a:rPr lang="en-US" altLang="ja-JP" sz="1000" b="1" dirty="0">
                <a:latin typeface="Arial" charset="0"/>
                <a:ea typeface="ＭＳ Ｐゴシック" pitchFamily="50" charset="-128"/>
              </a:rPr>
              <a:t>(*Indicate "None" if not applicable.)</a:t>
            </a:r>
          </a:p>
          <a:p>
            <a:pPr marL="400050" lvl="1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1600" b="1" dirty="0">
                <a:latin typeface="Arial" charset="0"/>
                <a:ea typeface="ＭＳ Ｐゴシック" pitchFamily="50" charset="-128"/>
              </a:rPr>
              <a:t>4. Honoraria:				SSS Pharmaceuticals, TTT </a:t>
            </a:r>
            <a:r>
              <a:rPr lang="en-US" altLang="ja-JP" sz="1600" b="1" dirty="0" err="1">
                <a:latin typeface="Arial" charset="0"/>
                <a:ea typeface="ＭＳ Ｐゴシック" pitchFamily="50" charset="-128"/>
              </a:rPr>
              <a:t>Pharma</a:t>
            </a:r>
            <a:endParaRPr lang="en-US" altLang="ja-JP" sz="1600" b="1" dirty="0">
              <a:latin typeface="Arial" charset="0"/>
              <a:ea typeface="ＭＳ Ｐゴシック" pitchFamily="50" charset="-128"/>
            </a:endParaRPr>
          </a:p>
          <a:p>
            <a:pPr marL="400050" lvl="1" indent="0" eaLnBrk="1" hangingPunct="1">
              <a:lnSpc>
                <a:spcPct val="50000"/>
              </a:lnSpc>
              <a:buFontTx/>
              <a:buNone/>
              <a:defRPr/>
            </a:pPr>
            <a:r>
              <a:rPr lang="en-US" altLang="ja-JP" sz="1600" b="1" dirty="0">
                <a:latin typeface="Arial" charset="0"/>
                <a:ea typeface="ＭＳ Ｐゴシック" pitchFamily="50" charset="-128"/>
              </a:rPr>
              <a:t>					  </a:t>
            </a:r>
            <a:r>
              <a:rPr lang="en-US" altLang="ja-JP" sz="1000" b="1" dirty="0">
                <a:latin typeface="Arial" charset="0"/>
                <a:ea typeface="ＭＳ Ｐゴシック" pitchFamily="50" charset="-128"/>
              </a:rPr>
              <a:t>(*Indicate "None" if not applicable.)</a:t>
            </a:r>
          </a:p>
          <a:p>
            <a:pPr marL="400050" lvl="1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1600" b="1" dirty="0">
                <a:latin typeface="Arial" charset="0"/>
                <a:ea typeface="ＭＳ Ｐゴシック" pitchFamily="50" charset="-128"/>
              </a:rPr>
              <a:t>5. Writing fees:			UUU Pharmaceutical Industries</a:t>
            </a:r>
          </a:p>
          <a:p>
            <a:pPr marL="400050" lvl="1" indent="0" eaLnBrk="1" hangingPunct="1">
              <a:lnSpc>
                <a:spcPct val="50000"/>
              </a:lnSpc>
              <a:buFontTx/>
              <a:buNone/>
              <a:defRPr/>
            </a:pPr>
            <a:r>
              <a:rPr lang="en-US" altLang="ja-JP" sz="1600" b="1" dirty="0">
                <a:latin typeface="Arial" charset="0"/>
                <a:ea typeface="ＭＳ Ｐゴシック" pitchFamily="50" charset="-128"/>
              </a:rPr>
              <a:t>					  </a:t>
            </a:r>
            <a:r>
              <a:rPr lang="en-US" altLang="ja-JP" sz="1000" b="1" dirty="0">
                <a:latin typeface="Arial" charset="0"/>
                <a:ea typeface="ＭＳ Ｐゴシック" pitchFamily="50" charset="-128"/>
              </a:rPr>
              <a:t>(*Indicate "None" if not applicable.)</a:t>
            </a:r>
          </a:p>
          <a:p>
            <a:pPr marL="400050" lvl="1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1600" b="1" dirty="0">
                <a:latin typeface="Arial" charset="0"/>
                <a:ea typeface="ＭＳ Ｐゴシック" pitchFamily="50" charset="-128"/>
              </a:rPr>
              <a:t>6. Grants for commissioned/joint research:	VVV Pharmaceuticals</a:t>
            </a:r>
          </a:p>
          <a:p>
            <a:pPr marL="400050" lvl="1" indent="0" eaLnBrk="1" hangingPunct="1">
              <a:lnSpc>
                <a:spcPct val="50000"/>
              </a:lnSpc>
              <a:buFontTx/>
              <a:buNone/>
              <a:defRPr/>
            </a:pPr>
            <a:r>
              <a:rPr lang="en-US" altLang="ja-JP" sz="1600" b="1" dirty="0">
                <a:latin typeface="Arial" charset="0"/>
                <a:ea typeface="ＭＳ Ｐゴシック" pitchFamily="50" charset="-128"/>
              </a:rPr>
              <a:t>					  </a:t>
            </a:r>
            <a:r>
              <a:rPr lang="en-US" altLang="ja-JP" sz="1000" b="1" dirty="0">
                <a:latin typeface="Arial" charset="0"/>
                <a:ea typeface="ＭＳ Ｐゴシック" pitchFamily="50" charset="-128"/>
              </a:rPr>
              <a:t>(*Indicate "None" if not applicable.)</a:t>
            </a:r>
          </a:p>
          <a:p>
            <a:pPr marL="400050" lvl="1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1600" b="1" dirty="0">
                <a:latin typeface="Arial" charset="0"/>
                <a:ea typeface="ＭＳ Ｐゴシック" pitchFamily="50" charset="-128"/>
              </a:rPr>
              <a:t>7. Scholarship grants: 			XXX Pharmaceuticals</a:t>
            </a:r>
          </a:p>
          <a:p>
            <a:pPr marL="400050" lvl="1" indent="0" eaLnBrk="1" hangingPunct="1">
              <a:lnSpc>
                <a:spcPct val="50000"/>
              </a:lnSpc>
              <a:buFontTx/>
              <a:buNone/>
              <a:defRPr/>
            </a:pPr>
            <a:r>
              <a:rPr lang="en-US" altLang="ja-JP" sz="1600" b="1" dirty="0">
                <a:latin typeface="Arial" charset="0"/>
                <a:ea typeface="ＭＳ Ｐゴシック" pitchFamily="50" charset="-128"/>
              </a:rPr>
              <a:t>					  </a:t>
            </a:r>
            <a:r>
              <a:rPr lang="en-US" altLang="ja-JP" sz="1000" b="1" dirty="0">
                <a:latin typeface="Arial" charset="0"/>
                <a:ea typeface="ＭＳ Ｐゴシック" pitchFamily="50" charset="-128"/>
              </a:rPr>
              <a:t>(*Indicate "None" if not applicable.)</a:t>
            </a:r>
          </a:p>
          <a:p>
            <a:pPr marL="400050" lvl="1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1600" b="1" dirty="0">
                <a:latin typeface="Arial" charset="0"/>
                <a:ea typeface="ＭＳ Ｐゴシック" pitchFamily="50" charset="-128"/>
              </a:rPr>
              <a:t>8. Endowed chair:			YYY Pharmaceuticals</a:t>
            </a:r>
          </a:p>
          <a:p>
            <a:pPr marL="400050" lvl="1" indent="0" eaLnBrk="1" hangingPunct="1">
              <a:lnSpc>
                <a:spcPct val="50000"/>
              </a:lnSpc>
              <a:buFontTx/>
              <a:buNone/>
              <a:defRPr/>
            </a:pPr>
            <a:r>
              <a:rPr lang="en-US" altLang="ja-JP" sz="1600" b="1" dirty="0">
                <a:latin typeface="Arial" charset="0"/>
                <a:ea typeface="ＭＳ Ｐゴシック" pitchFamily="50" charset="-128"/>
              </a:rPr>
              <a:t>					  </a:t>
            </a:r>
            <a:r>
              <a:rPr lang="en-US" altLang="ja-JP" sz="1000" b="1" dirty="0">
                <a:latin typeface="Arial" charset="0"/>
                <a:ea typeface="ＭＳ Ｐゴシック" pitchFamily="50" charset="-128"/>
              </a:rPr>
              <a:t>(*Indicate "None" if not applicable.)</a:t>
            </a:r>
          </a:p>
          <a:p>
            <a:pPr marL="400050" lvl="1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altLang="ja-JP" sz="1600" b="1" dirty="0">
                <a:latin typeface="Arial" charset="0"/>
                <a:ea typeface="ＭＳ Ｐゴシック" pitchFamily="50" charset="-128"/>
              </a:rPr>
              <a:t>9. Gifts or other forms of compensation:	ZZZ</a:t>
            </a:r>
            <a:r>
              <a:rPr lang="ja-JP" altLang="en-US" sz="1600" b="1" dirty="0">
                <a:latin typeface="Arial" charset="0"/>
                <a:ea typeface="ＭＳ Ｐゴシック" pitchFamily="50" charset="-128"/>
              </a:rPr>
              <a:t> </a:t>
            </a:r>
            <a:r>
              <a:rPr lang="en-US" altLang="ja-JP" sz="1600" b="1" dirty="0">
                <a:latin typeface="Arial" charset="0"/>
                <a:ea typeface="ＭＳ Ｐゴシック" pitchFamily="50" charset="-128"/>
              </a:rPr>
              <a:t>Pharmaceutical Industries</a:t>
            </a:r>
          </a:p>
          <a:p>
            <a:pPr marL="400050" lvl="1" indent="0" eaLnBrk="1" hangingPunct="1">
              <a:lnSpc>
                <a:spcPct val="50000"/>
              </a:lnSpc>
              <a:buFontTx/>
              <a:buNone/>
              <a:defRPr/>
            </a:pPr>
            <a:r>
              <a:rPr lang="en-US" altLang="ja-JP" sz="1600" b="1" dirty="0">
                <a:latin typeface="Arial" charset="0"/>
                <a:ea typeface="ＭＳ Ｐゴシック" pitchFamily="50" charset="-128"/>
              </a:rPr>
              <a:t>					  </a:t>
            </a:r>
            <a:r>
              <a:rPr lang="en-US" altLang="ja-JP" sz="1000" b="1" dirty="0">
                <a:latin typeface="Arial" charset="0"/>
                <a:ea typeface="ＭＳ Ｐゴシック" pitchFamily="50" charset="-128"/>
              </a:rPr>
              <a:t>(*Indicate "None" if not applicable.)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1800" b="1" dirty="0">
              <a:latin typeface="Arial" charset="0"/>
              <a:ea typeface="ＭＳ Ｐゴシック" pitchFamily="50" charset="-128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2000" b="1" dirty="0">
              <a:latin typeface="Arial" charset="0"/>
              <a:ea typeface="ＭＳ Ｐゴシック" pitchFamily="50" charset="-128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630238" y="613775"/>
            <a:ext cx="7772400" cy="1672225"/>
          </a:xfrm>
          <a:solidFill>
            <a:srgbClr val="00B05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/>
          </a:bodyPr>
          <a:lstStyle/>
          <a:p>
            <a:pPr eaLnBrk="1" hangingPunct="1">
              <a:spcBef>
                <a:spcPts val="0"/>
              </a:spcBef>
            </a:pPr>
            <a:r>
              <a:rPr lang="en-US" altLang="ja-JP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Japan Biliary Association</a:t>
            </a:r>
            <a:r>
              <a:rPr lang="ja-JP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en-US" altLang="ja-JP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(JBA)</a:t>
            </a:r>
            <a:br>
              <a:rPr lang="en-US" altLang="ja-JP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en-US" altLang="ja-JP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COI Disclosure</a:t>
            </a:r>
            <a:r>
              <a:rPr lang="ja-JP" altLang="en-US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en-US" altLang="ja-JP" sz="2000" b="1" i="1" dirty="0">
                <a:ea typeface="ＭＳ Ｐゴシック" panose="020B0600070205080204" pitchFamily="50" charset="-128"/>
              </a:rPr>
              <a:t>Name of Lead Presenter: ___________________</a:t>
            </a:r>
            <a:br>
              <a:rPr lang="en-US" altLang="ja-JP" sz="2000" b="1" i="1" dirty="0">
                <a:ea typeface="ＭＳ Ｐゴシック" panose="020B0600070205080204" pitchFamily="50" charset="-128"/>
              </a:rPr>
            </a:br>
            <a:r>
              <a:rPr lang="en-US" altLang="ja-JP" sz="2000" b="1" i="1" dirty="0">
                <a:ea typeface="ＭＳ Ｐゴシック" panose="020B0600070205080204" pitchFamily="50" charset="-128"/>
              </a:rPr>
              <a:t>Co-Speakers </a:t>
            </a:r>
            <a:r>
              <a:rPr lang="ja-JP" altLang="en-US" sz="2000" b="1" i="1" dirty="0">
                <a:ea typeface="ＭＳ Ｐゴシック" panose="020B0600070205080204" pitchFamily="50" charset="-128"/>
              </a:rPr>
              <a:t>（</a:t>
            </a:r>
            <a:r>
              <a:rPr lang="en-US" altLang="ja-JP" sz="2000" b="1" i="1" dirty="0">
                <a:ea typeface="ＭＳ Ｐゴシック" panose="020B0600070205080204" pitchFamily="50" charset="-128"/>
              </a:rPr>
              <a:t>ALL</a:t>
            </a:r>
            <a:r>
              <a:rPr lang="ja-JP" altLang="en-US" sz="2000" b="1" i="1" dirty="0">
                <a:ea typeface="ＭＳ Ｐゴシック" panose="020B0600070205080204" pitchFamily="50" charset="-128"/>
              </a:rPr>
              <a:t>）：</a:t>
            </a:r>
            <a:r>
              <a:rPr lang="ja-JP" altLang="en-US" sz="2000" b="1" dirty="0">
                <a:solidFill>
                  <a:schemeClr val="tx1"/>
                </a:solidFill>
                <a:ea typeface="ＭＳ Ｐゴシック" panose="020B0600070205080204" pitchFamily="50" charset="-128"/>
              </a:rPr>
              <a:t> </a:t>
            </a:r>
            <a:r>
              <a:rPr lang="ja-JP" altLang="en-US" sz="2000" b="1" i="1" dirty="0">
                <a:solidFill>
                  <a:schemeClr val="tx1"/>
                </a:solidFill>
                <a:ea typeface="ＭＳ Ｐゴシック" panose="020B0600070205080204" pitchFamily="50" charset="-128"/>
              </a:rPr>
              <a:t>○○○○、 ○○○○、・・・</a:t>
            </a:r>
            <a:endParaRPr lang="en-US" altLang="ja-JP" sz="2000" b="1" i="1" dirty="0">
              <a:ea typeface="ＭＳ Ｐゴシック" panose="020B0600070205080204" pitchFamily="50" charset="-128"/>
            </a:endParaRPr>
          </a:p>
        </p:txBody>
      </p:sp>
      <p:sp>
        <p:nvSpPr>
          <p:cNvPr id="6148" name="正方形/長方形 3"/>
          <p:cNvSpPr>
            <a:spLocks noChangeArrowheads="1"/>
          </p:cNvSpPr>
          <p:nvPr/>
        </p:nvSpPr>
        <p:spPr bwMode="auto">
          <a:xfrm>
            <a:off x="80963" y="27987"/>
            <a:ext cx="88709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 dirty="0">
                <a:latin typeface="+mn-lt"/>
                <a:ea typeface="HGP創英角ｺﾞｼｯｸUB" panose="020B0900000000000000" pitchFamily="50" charset="-128"/>
              </a:rPr>
              <a:t>Pattern 1A: There is a state of conflict of interest requiring disclosure</a:t>
            </a:r>
            <a:endParaRPr kumimoji="0" lang="ja-JP" altLang="en-US" sz="1800" dirty="0"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6149" name="正方形/長方形 4"/>
          <p:cNvSpPr>
            <a:spLocks noChangeArrowheads="1"/>
          </p:cNvSpPr>
          <p:nvPr/>
        </p:nvSpPr>
        <p:spPr bwMode="auto">
          <a:xfrm>
            <a:off x="112713" y="475990"/>
            <a:ext cx="8945562" cy="6251836"/>
          </a:xfrm>
          <a:prstGeom prst="rect">
            <a:avLst/>
          </a:prstGeom>
          <a:noFill/>
          <a:ln w="38100" algn="ctr">
            <a:solidFill>
              <a:srgbClr val="00B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  <p:extLst>
      <p:ext uri="{BB962C8B-B14F-4D97-AF65-F5344CB8AC3E}">
        <p14:creationId xmlns:p14="http://schemas.microsoft.com/office/powerpoint/2010/main" val="6838564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1491</TotalTime>
  <Words>309</Words>
  <Application>Microsoft Office PowerPoint</Application>
  <PresentationFormat>画面に合わせる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​​テーマ</vt:lpstr>
      <vt:lpstr>Japan Biliary Association (JBA) COI Disclosure　 Name of Lead Presenter: ___________________ Co-Speakers （ALL）： ○○○○、 ○○○○、・・・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胆道学会 胆道学会</cp:lastModifiedBy>
  <cp:revision>101</cp:revision>
  <dcterms:created xsi:type="dcterms:W3CDTF">2000-09-04T17:39:07Z</dcterms:created>
  <dcterms:modified xsi:type="dcterms:W3CDTF">2021-11-08T03:09:35Z</dcterms:modified>
</cp:coreProperties>
</file>